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8FAC9DA0-53C7-46AA-B5E1-B4ECFA4F7CB1}" type="datetimeFigureOut">
              <a:rPr lang="en-US" smtClean="0"/>
              <a:t>9/26/2020</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5788965D-E4D6-4F4C-9FF1-FC41E54148B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AC9DA0-53C7-46AA-B5E1-B4ECFA4F7CB1}" type="datetimeFigureOut">
              <a:rPr lang="en-US" smtClean="0"/>
              <a:t>9/26/2020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AC9DA0-53C7-46AA-B5E1-B4ECFA4F7CB1}" type="datetimeFigureOut">
              <a:rPr lang="en-US" smtClean="0"/>
              <a:t>9/26/2020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C9DA0-53C7-46AA-B5E1-B4ECFA4F7CB1}" type="datetimeFigureOut">
              <a:rPr lang="en-US" smtClean="0"/>
              <a:t>9/26/2020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8965D-E4D6-4F4C-9FF1-FC41E54148BC}"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8965D-E4D6-4F4C-9FF1-FC41E54148BC}"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788965D-E4D6-4F4C-9FF1-FC41E54148BC}"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FAC9DA0-53C7-46AA-B5E1-B4ECFA4F7CB1}" type="datetimeFigureOut">
              <a:rPr lang="en-US" smtClean="0"/>
              <a:t>9/26/2020</a:t>
            </a:fld>
            <a:endParaRPr lang="en-US"/>
          </a:p>
        </p:txBody>
      </p:sp>
      <p:sp>
        <p:nvSpPr>
          <p:cNvPr id="8" name="Slide Number Placeholder 7"/>
          <p:cNvSpPr>
            <a:spLocks noGrp="1"/>
          </p:cNvSpPr>
          <p:nvPr>
            <p:ph type="sldNum" sz="quarter" idx="11"/>
          </p:nvPr>
        </p:nvSpPr>
        <p:spPr/>
        <p:txBody>
          <a:bodyPr/>
          <a:lstStyle/>
          <a:p>
            <a:fld id="{5788965D-E4D6-4F4C-9FF1-FC41E54148B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AC9DA0-53C7-46AA-B5E1-B4ECFA4F7CB1}" type="datetimeFigureOut">
              <a:rPr lang="en-US" smtClean="0"/>
              <a:t>9/26/2020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AC9DA0-53C7-46AA-B5E1-B4ECFA4F7CB1}" type="datetimeFigureOut">
              <a:rPr lang="en-US" smtClean="0"/>
              <a:t>9/26/2020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C9DA0-53C7-46AA-B5E1-B4ECFA4F7CB1}" type="datetimeFigureOut">
              <a:rPr lang="en-US" smtClean="0"/>
              <a:t>9/26/2020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8965D-E4D6-4F4C-9FF1-FC41E54148B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788965D-E4D6-4F4C-9FF1-FC41E54148B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C9DA0-53C7-46AA-B5E1-B4ECFA4F7CB1}"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8965D-E4D6-4F4C-9FF1-FC41E54148BC}"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AC9DA0-53C7-46AA-B5E1-B4ECFA4F7CB1}" type="datetimeFigureOut">
              <a:rPr lang="en-US" smtClean="0"/>
              <a:t>9/26/2020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AC9DA0-53C7-46AA-B5E1-B4ECFA4F7CB1}" type="datetimeFigureOut">
              <a:rPr lang="en-US" smtClean="0"/>
              <a:t>9/26/2020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FAC9DA0-53C7-46AA-B5E1-B4ECFA4F7CB1}" type="datetimeFigureOut">
              <a:rPr lang="en-US" smtClean="0"/>
              <a:t>9/26/2020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88965D-E4D6-4F4C-9FF1-FC41E54148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8965D-E4D6-4F4C-9FF1-FC41E54148BC}"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C9DA0-53C7-46AA-B5E1-B4ECFA4F7CB1}"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8965D-E4D6-4F4C-9FF1-FC41E54148BC}"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FAC9DA0-53C7-46AA-B5E1-B4ECFA4F7CB1}" type="datetimeFigureOut">
              <a:rPr lang="en-US" smtClean="0"/>
              <a:t>9/26/2020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788965D-E4D6-4F4C-9FF1-FC41E54148BC}"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8FAC9DA0-53C7-46AA-B5E1-B4ECFA4F7CB1}" type="datetimeFigureOut">
              <a:rPr lang="en-US" smtClean="0"/>
              <a:t>9/26/2020</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788965D-E4D6-4F4C-9FF1-FC41E54148B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8FAC9DA0-53C7-46AA-B5E1-B4ECFA4F7CB1}" type="datetimeFigureOut">
              <a:rPr lang="en-US" smtClean="0"/>
              <a:t>9/26/2020</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788965D-E4D6-4F4C-9FF1-FC41E54148BC}"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DIGITAL ELECTRONICS</a:t>
            </a:r>
            <a:endParaRPr lang="en-US" dirty="0"/>
          </a:p>
        </p:txBody>
      </p:sp>
      <p:sp>
        <p:nvSpPr>
          <p:cNvPr id="3" name="Subtitle 2"/>
          <p:cNvSpPr>
            <a:spLocks noGrp="1"/>
          </p:cNvSpPr>
          <p:nvPr>
            <p:ph type="subTitle" idx="1"/>
          </p:nvPr>
        </p:nvSpPr>
        <p:spPr/>
        <p:txBody>
          <a:bodyPr/>
          <a:lstStyle/>
          <a:p>
            <a:r>
              <a:rPr lang="en-US" smtClean="0"/>
              <a:t>BCD, EXCESS 3, GRAY, ASCII CODES</a:t>
            </a:r>
            <a:endParaRPr lang="en-US"/>
          </a:p>
        </p:txBody>
      </p:sp>
    </p:spTree>
    <p:extLst>
      <p:ext uri="{BB962C8B-B14F-4D97-AF65-F5344CB8AC3E}">
        <p14:creationId xmlns:p14="http://schemas.microsoft.com/office/powerpoint/2010/main" val="3957704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5124" name="Picture 4" descr="Gray Code: Binary to Gray Code Converter | Electrical4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524000"/>
            <a:ext cx="2714625" cy="4600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199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Gray to binary </a:t>
            </a:r>
            <a:r>
              <a:rPr lang="en-US" dirty="0" err="1" smtClean="0"/>
              <a:t>coversion</a:t>
            </a:r>
            <a:endParaRPr lang="en-US" dirty="0"/>
          </a:p>
        </p:txBody>
      </p:sp>
      <p:sp>
        <p:nvSpPr>
          <p:cNvPr id="3" name="Content Placeholder 2"/>
          <p:cNvSpPr>
            <a:spLocks noGrp="1"/>
          </p:cNvSpPr>
          <p:nvPr>
            <p:ph idx="1"/>
          </p:nvPr>
        </p:nvSpPr>
        <p:spPr/>
        <p:txBody>
          <a:bodyPr/>
          <a:lstStyle/>
          <a:p>
            <a:r>
              <a:rPr lang="en-US" dirty="0" smtClean="0"/>
              <a:t>To convert a given number in Gray code into equivalent binary, the following rules are applied.</a:t>
            </a:r>
          </a:p>
          <a:p>
            <a:pPr marL="457200" indent="-457200">
              <a:buAutoNum type="arabicPeriod"/>
            </a:pPr>
            <a:r>
              <a:rPr lang="en-US" dirty="0" smtClean="0"/>
              <a:t>The MSB of the Binary is the same as the MSB of the Gray</a:t>
            </a:r>
          </a:p>
          <a:p>
            <a:pPr marL="457200" indent="-457200">
              <a:buAutoNum type="arabicPeriod"/>
            </a:pPr>
            <a:r>
              <a:rPr lang="en-US" dirty="0" smtClean="0"/>
              <a:t>Coding from left to right, add the binary digit generated to the adjacent Gray bit to get the next bit of the binary. Omit the carries if occurs</a:t>
            </a:r>
            <a:endParaRPr lang="en-US" dirty="0"/>
          </a:p>
        </p:txBody>
      </p:sp>
    </p:spTree>
    <p:extLst>
      <p:ext uri="{BB962C8B-B14F-4D97-AF65-F5344CB8AC3E}">
        <p14:creationId xmlns:p14="http://schemas.microsoft.com/office/powerpoint/2010/main" val="499759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sz="half" idx="1"/>
          </p:nvPr>
        </p:nvSpPr>
        <p:spPr>
          <a:xfrm>
            <a:off x="683664" y="1600200"/>
            <a:ext cx="3735936" cy="4525963"/>
          </a:xfrm>
        </p:spPr>
        <p:txBody>
          <a:bodyPr>
            <a:normAutofit fontScale="92500"/>
          </a:bodyPr>
          <a:lstStyle/>
          <a:p>
            <a:r>
              <a:rPr lang="en-US" dirty="0" smtClean="0"/>
              <a:t>Convert the Gray code 1110 to it binary.</a:t>
            </a:r>
          </a:p>
          <a:p>
            <a:r>
              <a:rPr lang="en-US" dirty="0"/>
              <a:t> </a:t>
            </a:r>
            <a:r>
              <a:rPr lang="en-US" dirty="0" smtClean="0"/>
              <a:t>  </a:t>
            </a:r>
            <a:r>
              <a:rPr lang="en-US" dirty="0" smtClean="0">
                <a:solidFill>
                  <a:srgbClr val="FF0066"/>
                </a:solidFill>
              </a:rPr>
              <a:t>Step 1</a:t>
            </a:r>
            <a:endParaRPr lang="en-US" dirty="0" smtClean="0"/>
          </a:p>
          <a:p>
            <a:pPr marL="457200" indent="-457200">
              <a:buAutoNum type="arabicPlain"/>
            </a:pPr>
            <a:r>
              <a:rPr lang="en-US" dirty="0" smtClean="0"/>
              <a:t>1     1     0</a:t>
            </a:r>
            <a:r>
              <a:rPr lang="en-US" dirty="0"/>
              <a:t> </a:t>
            </a:r>
            <a:r>
              <a:rPr lang="en-US" dirty="0" smtClean="0">
                <a:solidFill>
                  <a:schemeClr val="bg1">
                    <a:lumMod val="50000"/>
                  </a:schemeClr>
                </a:solidFill>
              </a:rPr>
              <a:t>Gray</a:t>
            </a:r>
          </a:p>
          <a:p>
            <a:r>
              <a:rPr lang="en-US" dirty="0" smtClean="0"/>
              <a:t>1		</a:t>
            </a:r>
            <a:r>
              <a:rPr lang="en-US" dirty="0" smtClean="0">
                <a:solidFill>
                  <a:srgbClr val="C00000"/>
                </a:solidFill>
              </a:rPr>
              <a:t>Binary</a:t>
            </a:r>
          </a:p>
          <a:p>
            <a:r>
              <a:rPr lang="en-US" dirty="0" smtClean="0">
                <a:solidFill>
                  <a:srgbClr val="FF0066"/>
                </a:solidFill>
              </a:rPr>
              <a:t>  Step 2</a:t>
            </a:r>
          </a:p>
          <a:p>
            <a:pPr marL="457200" indent="-457200">
              <a:buAutoNum type="arabicPlain"/>
            </a:pPr>
            <a:r>
              <a:rPr lang="en-US" dirty="0"/>
              <a:t>1     1     </a:t>
            </a:r>
            <a:r>
              <a:rPr lang="en-US" dirty="0" smtClean="0"/>
              <a:t>0</a:t>
            </a:r>
            <a:r>
              <a:rPr lang="en-US" dirty="0"/>
              <a:t>	</a:t>
            </a:r>
            <a:r>
              <a:rPr lang="en-US" dirty="0">
                <a:solidFill>
                  <a:schemeClr val="bg1">
                    <a:lumMod val="50000"/>
                  </a:schemeClr>
                </a:solidFill>
              </a:rPr>
              <a:t>Gray</a:t>
            </a:r>
          </a:p>
          <a:p>
            <a:r>
              <a:rPr lang="en-US" dirty="0" smtClean="0"/>
              <a:t>1    0</a:t>
            </a:r>
            <a:r>
              <a:rPr lang="en-US" dirty="0"/>
              <a:t>	</a:t>
            </a:r>
            <a:r>
              <a:rPr lang="en-US" dirty="0" smtClean="0"/>
              <a:t>  </a:t>
            </a:r>
            <a:r>
              <a:rPr lang="en-US" dirty="0"/>
              <a:t>	</a:t>
            </a:r>
            <a:r>
              <a:rPr lang="en-US" dirty="0" smtClean="0"/>
              <a:t>     </a:t>
            </a:r>
            <a:r>
              <a:rPr lang="en-US" dirty="0" smtClean="0">
                <a:solidFill>
                  <a:srgbClr val="C00000"/>
                </a:solidFill>
              </a:rPr>
              <a:t>Binary</a:t>
            </a:r>
            <a:endParaRPr lang="en-US" dirty="0">
              <a:solidFill>
                <a:srgbClr val="C00000"/>
              </a:solidFill>
            </a:endParaRPr>
          </a:p>
          <a:p>
            <a:endParaRPr lang="en-US" dirty="0"/>
          </a:p>
        </p:txBody>
      </p:sp>
      <p:sp>
        <p:nvSpPr>
          <p:cNvPr id="8" name="Content Placeholder 7"/>
          <p:cNvSpPr>
            <a:spLocks noGrp="1"/>
          </p:cNvSpPr>
          <p:nvPr>
            <p:ph sz="half" idx="2"/>
          </p:nvPr>
        </p:nvSpPr>
        <p:spPr>
          <a:xfrm>
            <a:off x="5090160" y="1574800"/>
            <a:ext cx="3672840" cy="4525963"/>
          </a:xfrm>
        </p:spPr>
        <p:txBody>
          <a:bodyPr>
            <a:normAutofit fontScale="92500"/>
          </a:bodyPr>
          <a:lstStyle/>
          <a:p>
            <a:r>
              <a:rPr lang="en-US" dirty="0">
                <a:solidFill>
                  <a:srgbClr val="FF0066"/>
                </a:solidFill>
              </a:rPr>
              <a:t>Step </a:t>
            </a:r>
            <a:r>
              <a:rPr lang="en-US" dirty="0" smtClean="0">
                <a:solidFill>
                  <a:srgbClr val="FF0066"/>
                </a:solidFill>
              </a:rPr>
              <a:t>3</a:t>
            </a:r>
            <a:endParaRPr lang="en-US" dirty="0">
              <a:solidFill>
                <a:srgbClr val="FF0066"/>
              </a:solidFill>
            </a:endParaRPr>
          </a:p>
          <a:p>
            <a:pPr marL="457200" indent="-457200">
              <a:buAutoNum type="arabicPlain"/>
            </a:pPr>
            <a:r>
              <a:rPr lang="en-US" dirty="0"/>
              <a:t>1     1     </a:t>
            </a:r>
            <a:r>
              <a:rPr lang="en-US" dirty="0" smtClean="0"/>
              <a:t>0  </a:t>
            </a:r>
            <a:r>
              <a:rPr lang="en-US" dirty="0" smtClean="0">
                <a:solidFill>
                  <a:schemeClr val="bg1">
                    <a:lumMod val="50000"/>
                  </a:schemeClr>
                </a:solidFill>
              </a:rPr>
              <a:t>Gray</a:t>
            </a:r>
            <a:endParaRPr lang="en-US" dirty="0">
              <a:solidFill>
                <a:schemeClr val="bg1">
                  <a:lumMod val="50000"/>
                </a:schemeClr>
              </a:solidFill>
            </a:endParaRPr>
          </a:p>
          <a:p>
            <a:r>
              <a:rPr lang="en-US" dirty="0"/>
              <a:t>1    </a:t>
            </a:r>
            <a:r>
              <a:rPr lang="en-US" dirty="0" smtClean="0"/>
              <a:t>0</a:t>
            </a:r>
            <a:r>
              <a:rPr lang="en-US" dirty="0"/>
              <a:t>	</a:t>
            </a:r>
            <a:r>
              <a:rPr lang="en-US" dirty="0" smtClean="0"/>
              <a:t>   1</a:t>
            </a:r>
            <a:r>
              <a:rPr lang="en-US" dirty="0"/>
              <a:t>	</a:t>
            </a:r>
            <a:r>
              <a:rPr lang="en-US" dirty="0" smtClean="0"/>
              <a:t>    </a:t>
            </a:r>
            <a:r>
              <a:rPr lang="en-US" dirty="0" smtClean="0">
                <a:solidFill>
                  <a:srgbClr val="C00000"/>
                </a:solidFill>
              </a:rPr>
              <a:t>Binary</a:t>
            </a:r>
            <a:endParaRPr lang="en-US" dirty="0">
              <a:solidFill>
                <a:srgbClr val="C00000"/>
              </a:solidFill>
            </a:endParaRPr>
          </a:p>
          <a:p>
            <a:endParaRPr lang="en-US" dirty="0"/>
          </a:p>
          <a:p>
            <a:r>
              <a:rPr lang="en-US" dirty="0">
                <a:solidFill>
                  <a:srgbClr val="FF0066"/>
                </a:solidFill>
              </a:rPr>
              <a:t>Step </a:t>
            </a:r>
            <a:r>
              <a:rPr lang="en-US" dirty="0" smtClean="0">
                <a:solidFill>
                  <a:srgbClr val="FF0066"/>
                </a:solidFill>
              </a:rPr>
              <a:t>4</a:t>
            </a:r>
            <a:endParaRPr lang="en-US" dirty="0">
              <a:solidFill>
                <a:srgbClr val="FF0066"/>
              </a:solidFill>
            </a:endParaRPr>
          </a:p>
          <a:p>
            <a:pPr marL="457200" indent="-457200">
              <a:buAutoNum type="arabicPlain"/>
            </a:pPr>
            <a:r>
              <a:rPr lang="en-US" dirty="0"/>
              <a:t>1     1     0  </a:t>
            </a:r>
            <a:r>
              <a:rPr lang="en-US" dirty="0">
                <a:solidFill>
                  <a:schemeClr val="bg1">
                    <a:lumMod val="50000"/>
                  </a:schemeClr>
                </a:solidFill>
              </a:rPr>
              <a:t>Gray</a:t>
            </a:r>
          </a:p>
          <a:p>
            <a:r>
              <a:rPr lang="en-US" dirty="0"/>
              <a:t>1    0	   1	</a:t>
            </a:r>
            <a:r>
              <a:rPr lang="en-US" dirty="0" smtClean="0"/>
              <a:t>1   </a:t>
            </a:r>
            <a:r>
              <a:rPr lang="en-US" dirty="0">
                <a:solidFill>
                  <a:srgbClr val="C00000"/>
                </a:solidFill>
              </a:rPr>
              <a:t>Binary</a:t>
            </a:r>
          </a:p>
          <a:p>
            <a:endParaRPr lang="en-US" dirty="0"/>
          </a:p>
        </p:txBody>
      </p:sp>
      <p:cxnSp>
        <p:nvCxnSpPr>
          <p:cNvPr id="5" name="Straight Arrow Connector 4"/>
          <p:cNvCxnSpPr/>
          <p:nvPr/>
        </p:nvCxnSpPr>
        <p:spPr>
          <a:xfrm flipV="1">
            <a:off x="990600" y="5105400"/>
            <a:ext cx="304800" cy="3810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371600" y="5246762"/>
            <a:ext cx="0" cy="1143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943600" y="2438400"/>
            <a:ext cx="304800" cy="381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400800" y="2533650"/>
            <a:ext cx="0" cy="190500"/>
          </a:xfrm>
          <a:prstGeom prst="straightConnector1">
            <a:avLst/>
          </a:prstGeom>
          <a:ln>
            <a:solidFill>
              <a:srgbClr val="FF0000"/>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086600" y="4800600"/>
            <a:ext cx="0" cy="228600"/>
          </a:xfrm>
          <a:prstGeom prst="straightConnector1">
            <a:avLst/>
          </a:prstGeom>
          <a:ln>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6553200" y="4610100"/>
            <a:ext cx="304800" cy="381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3505200"/>
            <a:ext cx="0" cy="30480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5029200"/>
            <a:ext cx="381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867400" y="2438400"/>
            <a:ext cx="304800"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9203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Alphanumeric codes</a:t>
            </a:r>
            <a:br>
              <a:rPr lang="en-US" dirty="0"/>
            </a:br>
            <a:endParaRPr lang="en-US" dirty="0"/>
          </a:p>
        </p:txBody>
      </p:sp>
      <p:sp>
        <p:nvSpPr>
          <p:cNvPr id="6" name="Content Placeholder 5"/>
          <p:cNvSpPr>
            <a:spLocks noGrp="1"/>
          </p:cNvSpPr>
          <p:nvPr>
            <p:ph idx="1"/>
          </p:nvPr>
        </p:nvSpPr>
        <p:spPr>
          <a:xfrm>
            <a:off x="457200" y="1371600"/>
            <a:ext cx="8382000" cy="4754563"/>
          </a:xfrm>
        </p:spPr>
        <p:txBody>
          <a:bodyPr>
            <a:normAutofit fontScale="92500" lnSpcReduction="10000"/>
          </a:bodyPr>
          <a:lstStyle/>
          <a:p>
            <a:pPr algn="just"/>
            <a:r>
              <a:rPr lang="en-US" b="0" dirty="0" smtClean="0"/>
              <a:t>A </a:t>
            </a:r>
            <a:r>
              <a:rPr lang="en-US" b="0" dirty="0"/>
              <a:t>binary digit or bit can represent only two symbols as it has only two states '0' or '1'. But this is not enough for communication between two computers because there we need many more symbols for communication. These symbols are required to represent 26 alphabets with capital and small letters, numbers from 0 to 9, punctuation marks and other symbols.</a:t>
            </a:r>
          </a:p>
          <a:p>
            <a:pPr algn="just"/>
            <a:r>
              <a:rPr lang="en-US" b="0" dirty="0"/>
              <a:t>The alphanumeric codes are the codes that represent numbers and alphabetic characters. Mostly such codes also represent other characters such as symbol and various instructions necessary for conveying information</a:t>
            </a:r>
            <a:r>
              <a:rPr lang="en-US" b="0" dirty="0" smtClean="0"/>
              <a:t>.</a:t>
            </a:r>
          </a:p>
          <a:p>
            <a:pPr algn="just"/>
            <a:r>
              <a:rPr lang="en-US" b="0" dirty="0" smtClean="0"/>
              <a:t>An </a:t>
            </a:r>
            <a:r>
              <a:rPr lang="en-US" b="0" dirty="0"/>
              <a:t>alphanumeric code should at least represent 10 digits and 26 letters of alphabet i.e. total 36 items. The following three alphanumeric codes are very commonly used for the data representation.</a:t>
            </a:r>
          </a:p>
          <a:p>
            <a:pPr algn="just"/>
            <a:r>
              <a:rPr lang="en-US" b="0" dirty="0"/>
              <a:t>American Standard Code for Information Interchange (ASCII).</a:t>
            </a:r>
          </a:p>
          <a:p>
            <a:pPr algn="just"/>
            <a:r>
              <a:rPr lang="en-US" b="0" dirty="0"/>
              <a:t>Extended Binary Coded Decimal Interchange Code (EBCDIC).</a:t>
            </a:r>
          </a:p>
          <a:p>
            <a:pPr algn="just"/>
            <a:r>
              <a:rPr lang="en-US" b="0" dirty="0"/>
              <a:t>Five bit </a:t>
            </a:r>
            <a:r>
              <a:rPr lang="en-US" b="0" dirty="0" err="1"/>
              <a:t>Baudot</a:t>
            </a:r>
            <a:r>
              <a:rPr lang="en-US" b="0" dirty="0"/>
              <a:t> Code.</a:t>
            </a:r>
          </a:p>
          <a:p>
            <a:endParaRPr lang="en-US" dirty="0"/>
          </a:p>
        </p:txBody>
      </p:sp>
    </p:spTree>
    <p:extLst>
      <p:ext uri="{BB962C8B-B14F-4D97-AF65-F5344CB8AC3E}">
        <p14:creationId xmlns:p14="http://schemas.microsoft.com/office/powerpoint/2010/main" val="1958610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0004032"/>
              </p:ext>
            </p:extLst>
          </p:nvPr>
        </p:nvGraphicFramePr>
        <p:xfrm>
          <a:off x="457200" y="1752600"/>
          <a:ext cx="7620000" cy="2225040"/>
        </p:xfrm>
        <a:graphic>
          <a:graphicData uri="http://schemas.openxmlformats.org/drawingml/2006/table">
            <a:tbl>
              <a:tblPr firstRow="1" bandRow="1">
                <a:tableStyleId>{5C22544A-7EE6-4342-B048-85BDC9FD1C3A}</a:tableStyleId>
              </a:tblPr>
              <a:tblGrid>
                <a:gridCol w="1905000"/>
                <a:gridCol w="1905000"/>
                <a:gridCol w="1905000"/>
                <a:gridCol w="1905000"/>
              </a:tblGrid>
              <a:tr h="370840">
                <a:tc>
                  <a:txBody>
                    <a:bodyPr/>
                    <a:lstStyle/>
                    <a:p>
                      <a:r>
                        <a:rPr lang="en-US" dirty="0" smtClean="0"/>
                        <a:t>ASCII</a:t>
                      </a:r>
                      <a:endParaRPr lang="en-US" dirty="0"/>
                    </a:p>
                  </a:txBody>
                  <a:tcPr/>
                </a:tc>
                <a:tc>
                  <a:txBody>
                    <a:bodyPr/>
                    <a:lstStyle/>
                    <a:p>
                      <a:r>
                        <a:rPr lang="en-US" dirty="0" smtClean="0"/>
                        <a:t>DECIMAL</a:t>
                      </a:r>
                      <a:endParaRPr lang="en-US" dirty="0"/>
                    </a:p>
                  </a:txBody>
                  <a:tcPr/>
                </a:tc>
                <a:tc>
                  <a:txBody>
                    <a:bodyPr/>
                    <a:lstStyle/>
                    <a:p>
                      <a:r>
                        <a:rPr lang="en-US" dirty="0" smtClean="0"/>
                        <a:t>HEX</a:t>
                      </a:r>
                      <a:endParaRPr lang="en-US" dirty="0"/>
                    </a:p>
                  </a:txBody>
                  <a:tcPr/>
                </a:tc>
                <a:tc>
                  <a:txBody>
                    <a:bodyPr/>
                    <a:lstStyle/>
                    <a:p>
                      <a:r>
                        <a:rPr lang="en-US" dirty="0" smtClean="0"/>
                        <a:t>7-BINARY</a:t>
                      </a:r>
                      <a:endParaRPr lang="en-US" dirty="0"/>
                    </a:p>
                  </a:txBody>
                  <a:tcPr/>
                </a:tc>
              </a:tr>
              <a:tr h="370840">
                <a:tc>
                  <a:txBody>
                    <a:bodyPr/>
                    <a:lstStyle/>
                    <a:p>
                      <a:r>
                        <a:rPr lang="en-US" dirty="0" smtClean="0"/>
                        <a:t>0</a:t>
                      </a:r>
                      <a:endParaRPr lang="en-US" dirty="0"/>
                    </a:p>
                  </a:txBody>
                  <a:tcPr/>
                </a:tc>
                <a:tc>
                  <a:txBody>
                    <a:bodyPr/>
                    <a:lstStyle/>
                    <a:p>
                      <a:r>
                        <a:rPr lang="en-US" dirty="0" smtClean="0"/>
                        <a:t>48</a:t>
                      </a:r>
                      <a:endParaRPr lang="en-US" dirty="0"/>
                    </a:p>
                  </a:txBody>
                  <a:tcPr/>
                </a:tc>
                <a:tc>
                  <a:txBody>
                    <a:bodyPr/>
                    <a:lstStyle/>
                    <a:p>
                      <a:r>
                        <a:rPr lang="en-US" dirty="0" smtClean="0"/>
                        <a:t>30</a:t>
                      </a:r>
                      <a:endParaRPr lang="en-US" dirty="0"/>
                    </a:p>
                  </a:txBody>
                  <a:tcPr/>
                </a:tc>
                <a:tc>
                  <a:txBody>
                    <a:bodyPr/>
                    <a:lstStyle/>
                    <a:p>
                      <a:r>
                        <a:rPr lang="en-US" dirty="0" smtClean="0"/>
                        <a:t>011 0000</a:t>
                      </a:r>
                      <a:endParaRPr lang="en-US" dirty="0"/>
                    </a:p>
                  </a:txBody>
                  <a:tcPr/>
                </a:tc>
              </a:tr>
              <a:tr h="370840">
                <a:tc>
                  <a:txBody>
                    <a:bodyPr/>
                    <a:lstStyle/>
                    <a:p>
                      <a:r>
                        <a:rPr lang="en-US" dirty="0" smtClean="0"/>
                        <a:t>1</a:t>
                      </a:r>
                      <a:endParaRPr lang="en-US" dirty="0"/>
                    </a:p>
                  </a:txBody>
                  <a:tcPr/>
                </a:tc>
                <a:tc>
                  <a:txBody>
                    <a:bodyPr/>
                    <a:lstStyle/>
                    <a:p>
                      <a:r>
                        <a:rPr lang="en-US" dirty="0" smtClean="0"/>
                        <a:t>49</a:t>
                      </a:r>
                      <a:endParaRPr lang="en-US" dirty="0"/>
                    </a:p>
                  </a:txBody>
                  <a:tcPr/>
                </a:tc>
                <a:tc>
                  <a:txBody>
                    <a:bodyPr/>
                    <a:lstStyle/>
                    <a:p>
                      <a:r>
                        <a:rPr lang="en-US" dirty="0" smtClean="0"/>
                        <a:t>31</a:t>
                      </a:r>
                      <a:endParaRPr lang="en-US" dirty="0"/>
                    </a:p>
                  </a:txBody>
                  <a:tcPr/>
                </a:tc>
                <a:tc>
                  <a:txBody>
                    <a:bodyPr/>
                    <a:lstStyle/>
                    <a:p>
                      <a:r>
                        <a:rPr lang="en-US" dirty="0" smtClean="0"/>
                        <a:t>011 0001</a:t>
                      </a:r>
                      <a:endParaRPr lang="en-US" dirty="0"/>
                    </a:p>
                  </a:txBody>
                  <a:tcPr/>
                </a:tc>
              </a:tr>
              <a:tr h="370840">
                <a:tc>
                  <a:txBody>
                    <a:bodyPr/>
                    <a:lstStyle/>
                    <a:p>
                      <a:r>
                        <a:rPr lang="en-US" dirty="0" smtClean="0"/>
                        <a:t>2</a:t>
                      </a:r>
                      <a:endParaRPr lang="en-US" dirty="0"/>
                    </a:p>
                  </a:txBody>
                  <a:tcPr/>
                </a:tc>
                <a:tc>
                  <a:txBody>
                    <a:bodyPr/>
                    <a:lstStyle/>
                    <a:p>
                      <a:r>
                        <a:rPr lang="en-US" dirty="0" smtClean="0"/>
                        <a:t>50</a:t>
                      </a:r>
                      <a:endParaRPr lang="en-US" dirty="0"/>
                    </a:p>
                  </a:txBody>
                  <a:tcPr/>
                </a:tc>
                <a:tc>
                  <a:txBody>
                    <a:bodyPr/>
                    <a:lstStyle/>
                    <a:p>
                      <a:r>
                        <a:rPr lang="en-US" dirty="0" smtClean="0"/>
                        <a:t>32</a:t>
                      </a:r>
                      <a:endParaRPr lang="en-US" dirty="0"/>
                    </a:p>
                  </a:txBody>
                  <a:tcPr/>
                </a:tc>
                <a:tc>
                  <a:txBody>
                    <a:bodyPr/>
                    <a:lstStyle/>
                    <a:p>
                      <a:r>
                        <a:rPr lang="en-US" dirty="0" smtClean="0"/>
                        <a:t>011 0010</a:t>
                      </a:r>
                      <a:endParaRPr lang="en-US" dirty="0"/>
                    </a:p>
                  </a:txBody>
                  <a:tcPr/>
                </a:tc>
              </a:tr>
              <a:tr h="370840">
                <a:tc>
                  <a:txBody>
                    <a:bodyPr/>
                    <a:lstStyle/>
                    <a:p>
                      <a:r>
                        <a:rPr lang="en-US" dirty="0" smtClean="0"/>
                        <a:t>A</a:t>
                      </a:r>
                      <a:endParaRPr lang="en-US" dirty="0"/>
                    </a:p>
                  </a:txBody>
                  <a:tcPr/>
                </a:tc>
                <a:tc>
                  <a:txBody>
                    <a:bodyPr/>
                    <a:lstStyle/>
                    <a:p>
                      <a:r>
                        <a:rPr lang="en-US" dirty="0" smtClean="0"/>
                        <a:t>65</a:t>
                      </a:r>
                      <a:endParaRPr lang="en-US" dirty="0"/>
                    </a:p>
                  </a:txBody>
                  <a:tcPr/>
                </a:tc>
                <a:tc>
                  <a:txBody>
                    <a:bodyPr/>
                    <a:lstStyle/>
                    <a:p>
                      <a:r>
                        <a:rPr lang="en-US" dirty="0" smtClean="0"/>
                        <a:t>41</a:t>
                      </a:r>
                      <a:endParaRPr lang="en-US" dirty="0"/>
                    </a:p>
                  </a:txBody>
                  <a:tcPr/>
                </a:tc>
                <a:tc>
                  <a:txBody>
                    <a:bodyPr/>
                    <a:lstStyle/>
                    <a:p>
                      <a:r>
                        <a:rPr lang="en-US" dirty="0" smtClean="0"/>
                        <a:t>100 1111</a:t>
                      </a:r>
                      <a:endParaRPr lang="en-US" dirty="0"/>
                    </a:p>
                  </a:txBody>
                  <a:tcPr/>
                </a:tc>
              </a:tr>
              <a:tr h="370840">
                <a:tc>
                  <a:txBody>
                    <a:bodyPr/>
                    <a:lstStyle/>
                    <a:p>
                      <a:r>
                        <a:rPr lang="en-US" dirty="0" smtClean="0"/>
                        <a:t>?</a:t>
                      </a:r>
                      <a:endParaRPr lang="en-US" dirty="0"/>
                    </a:p>
                  </a:txBody>
                  <a:tcPr/>
                </a:tc>
                <a:tc>
                  <a:txBody>
                    <a:bodyPr/>
                    <a:lstStyle/>
                    <a:p>
                      <a:r>
                        <a:rPr lang="en-US" dirty="0" smtClean="0"/>
                        <a:t>63</a:t>
                      </a:r>
                      <a:endParaRPr lang="en-US" dirty="0"/>
                    </a:p>
                  </a:txBody>
                  <a:tcPr/>
                </a:tc>
                <a:tc>
                  <a:txBody>
                    <a:bodyPr/>
                    <a:lstStyle/>
                    <a:p>
                      <a:r>
                        <a:rPr lang="en-US" dirty="0" smtClean="0"/>
                        <a:t>3F</a:t>
                      </a:r>
                      <a:endParaRPr lang="en-US" dirty="0"/>
                    </a:p>
                  </a:txBody>
                  <a:tcPr/>
                </a:tc>
                <a:tc>
                  <a:txBody>
                    <a:bodyPr/>
                    <a:lstStyle/>
                    <a:p>
                      <a:r>
                        <a:rPr lang="en-US" dirty="0" smtClean="0"/>
                        <a:t>011  1111</a:t>
                      </a:r>
                      <a:endParaRPr lang="en-US" dirty="0"/>
                    </a:p>
                  </a:txBody>
                  <a:tcPr/>
                </a:tc>
              </a:tr>
            </a:tbl>
          </a:graphicData>
        </a:graphic>
      </p:graphicFrame>
    </p:spTree>
    <p:extLst>
      <p:ext uri="{BB962C8B-B14F-4D97-AF65-F5344CB8AC3E}">
        <p14:creationId xmlns:p14="http://schemas.microsoft.com/office/powerpoint/2010/main" val="3493984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2" name="Content Placeholder 1"/>
          <p:cNvSpPr>
            <a:spLocks noGrp="1"/>
          </p:cNvSpPr>
          <p:nvPr>
            <p:ph sz="quarter" idx="13"/>
          </p:nvPr>
        </p:nvSpPr>
        <p:spPr/>
        <p:txBody>
          <a:bodyPr>
            <a:normAutofit fontScale="77500" lnSpcReduction="20000"/>
          </a:bodyPr>
          <a:lstStyle/>
          <a:p>
            <a:pPr algn="just"/>
            <a:r>
              <a:rPr lang="en-US" dirty="0" smtClean="0"/>
              <a:t>In </a:t>
            </a:r>
            <a:r>
              <a:rPr lang="en-US" dirty="0"/>
              <a:t>the coding, when numbers, letters or words are represented by a specific group of symbols, it is said that the number, letter or word is being encoded. The group of symbols is called as a code. The digital data is represented, stored and transmitted as group of binary bits. This group is also called as </a:t>
            </a:r>
            <a:r>
              <a:rPr lang="en-US" b="1" dirty="0"/>
              <a:t>binary code</a:t>
            </a:r>
            <a:r>
              <a:rPr lang="en-US" dirty="0"/>
              <a:t>. The binary code is represented by the number as well as alphanumeric letter.</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200400"/>
            <a:ext cx="3886200"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736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fontScale="92500"/>
          </a:bodyPr>
          <a:lstStyle/>
          <a:p>
            <a:r>
              <a:rPr lang="en-US" dirty="0" smtClean="0"/>
              <a:t>Following </a:t>
            </a:r>
            <a:r>
              <a:rPr lang="en-US" dirty="0"/>
              <a:t>is the list of advantages that binary code offers.</a:t>
            </a:r>
          </a:p>
          <a:p>
            <a:r>
              <a:rPr lang="en-US" dirty="0"/>
              <a:t>Binary codes are suitable for the computer applications.</a:t>
            </a:r>
          </a:p>
          <a:p>
            <a:r>
              <a:rPr lang="en-US" dirty="0"/>
              <a:t>Binary codes are suitable for the digital communications.</a:t>
            </a:r>
          </a:p>
          <a:p>
            <a:r>
              <a:rPr lang="en-US" dirty="0"/>
              <a:t>Binary codes make the analysis and designing of digital circuits if we use the binary codes.</a:t>
            </a:r>
          </a:p>
          <a:p>
            <a:r>
              <a:rPr lang="en-US" dirty="0"/>
              <a:t>Since only 0 &amp; 1 are being used, implementation becomes easy.</a:t>
            </a:r>
          </a:p>
          <a:p>
            <a:endParaRPr lang="en-US" dirty="0"/>
          </a:p>
        </p:txBody>
      </p:sp>
      <p:sp>
        <p:nvSpPr>
          <p:cNvPr id="5" name="Title 4"/>
          <p:cNvSpPr>
            <a:spLocks noGrp="1"/>
          </p:cNvSpPr>
          <p:nvPr>
            <p:ph type="title"/>
          </p:nvPr>
        </p:nvSpPr>
        <p:spPr/>
        <p:txBody>
          <a:bodyPr>
            <a:normAutofit fontScale="90000"/>
          </a:bodyPr>
          <a:lstStyle/>
          <a:p>
            <a:r>
              <a:rPr lang="en-US" b="1" dirty="0">
                <a:solidFill>
                  <a:srgbClr val="FF0000"/>
                </a:solidFill>
              </a:rPr>
              <a:t>Advantages of Binary Code</a:t>
            </a:r>
            <a:br>
              <a:rPr lang="en-US" b="1" dirty="0">
                <a:solidFill>
                  <a:srgbClr val="FF0000"/>
                </a:solidFill>
              </a:rPr>
            </a:br>
            <a:endParaRPr lang="en-US" dirty="0"/>
          </a:p>
        </p:txBody>
      </p:sp>
    </p:spTree>
    <p:extLst>
      <p:ext uri="{BB962C8B-B14F-4D97-AF65-F5344CB8AC3E}">
        <p14:creationId xmlns:p14="http://schemas.microsoft.com/office/powerpoint/2010/main" val="901858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dirty="0" smtClean="0"/>
              <a:t>The </a:t>
            </a:r>
            <a:r>
              <a:rPr lang="en-US" dirty="0"/>
              <a:t>codes are broadly categorized into following four categories.</a:t>
            </a:r>
          </a:p>
          <a:p>
            <a:r>
              <a:rPr lang="en-US" dirty="0"/>
              <a:t>Weighted Codes</a:t>
            </a:r>
          </a:p>
          <a:p>
            <a:r>
              <a:rPr lang="en-US" dirty="0"/>
              <a:t>Non-Weighted Codes</a:t>
            </a:r>
          </a:p>
          <a:p>
            <a:r>
              <a:rPr lang="en-US" dirty="0"/>
              <a:t>Binary Coded Decimal Code</a:t>
            </a:r>
          </a:p>
          <a:p>
            <a:r>
              <a:rPr lang="en-US" dirty="0"/>
              <a:t>Alphanumeric Codes</a:t>
            </a:r>
          </a:p>
          <a:p>
            <a:r>
              <a:rPr lang="en-US" dirty="0"/>
              <a:t>Error Detecting Codes</a:t>
            </a:r>
          </a:p>
          <a:p>
            <a:r>
              <a:rPr lang="en-US" dirty="0"/>
              <a:t>Error Correcting Codes</a:t>
            </a:r>
          </a:p>
          <a:p>
            <a:r>
              <a:rPr lang="en-US" dirty="0"/>
              <a:t/>
            </a:r>
            <a:br>
              <a:rPr lang="en-US" dirty="0"/>
            </a:br>
            <a:endParaRPr lang="en-US" dirty="0"/>
          </a:p>
        </p:txBody>
      </p:sp>
      <p:sp>
        <p:nvSpPr>
          <p:cNvPr id="3" name="Title 2"/>
          <p:cNvSpPr>
            <a:spLocks noGrp="1"/>
          </p:cNvSpPr>
          <p:nvPr>
            <p:ph type="title"/>
          </p:nvPr>
        </p:nvSpPr>
        <p:spPr/>
        <p:txBody>
          <a:bodyPr>
            <a:normAutofit fontScale="90000"/>
          </a:bodyPr>
          <a:lstStyle/>
          <a:p>
            <a:r>
              <a:rPr lang="en-US" b="1" dirty="0">
                <a:solidFill>
                  <a:srgbClr val="FF0000"/>
                </a:solidFill>
              </a:rPr>
              <a:t>Classification of binary codes</a:t>
            </a:r>
            <a:br>
              <a:rPr lang="en-US" b="1" dirty="0">
                <a:solidFill>
                  <a:srgbClr val="FF0000"/>
                </a:solidFill>
              </a:rPr>
            </a:br>
            <a:endParaRPr lang="en-US" b="1" dirty="0">
              <a:solidFill>
                <a:srgbClr val="FF0000"/>
              </a:solidFill>
            </a:endParaRPr>
          </a:p>
        </p:txBody>
      </p:sp>
    </p:spTree>
    <p:extLst>
      <p:ext uri="{BB962C8B-B14F-4D97-AF65-F5344CB8AC3E}">
        <p14:creationId xmlns:p14="http://schemas.microsoft.com/office/powerpoint/2010/main" val="1956681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solidFill>
                  <a:srgbClr val="FFFF00"/>
                </a:solidFill>
              </a:rPr>
              <a:t>Weighted Codes</a:t>
            </a:r>
            <a:br>
              <a:rPr lang="en-US" b="1" dirty="0">
                <a:solidFill>
                  <a:srgbClr val="FFFF00"/>
                </a:solidFill>
              </a:rPr>
            </a:br>
            <a:endParaRPr lang="en-US" b="1" dirty="0">
              <a:solidFill>
                <a:srgbClr val="FFFF00"/>
              </a:solidFill>
            </a:endParaRPr>
          </a:p>
        </p:txBody>
      </p:sp>
      <p:sp>
        <p:nvSpPr>
          <p:cNvPr id="2" name="Content Placeholder 1"/>
          <p:cNvSpPr>
            <a:spLocks noGrp="1"/>
          </p:cNvSpPr>
          <p:nvPr>
            <p:ph sz="quarter" idx="13"/>
          </p:nvPr>
        </p:nvSpPr>
        <p:spPr/>
        <p:txBody>
          <a:bodyPr>
            <a:normAutofit fontScale="92500" lnSpcReduction="20000"/>
          </a:bodyPr>
          <a:lstStyle/>
          <a:p>
            <a:pPr algn="just"/>
            <a:r>
              <a:rPr lang="en-US" dirty="0" smtClean="0"/>
              <a:t>Weighted </a:t>
            </a:r>
            <a:r>
              <a:rPr lang="en-US" dirty="0"/>
              <a:t>binary codes are those binary codes which obey the positional weight principle. Each position of the number represents a specific weight. Several systems of the codes are used to express the decimal digits 0 through 9. In these codes each decimal digit is represented by a group of four bits.</a:t>
            </a:r>
          </a:p>
          <a:p>
            <a:pPr algn="just"/>
            <a:endParaRPr lang="en-US" dirty="0"/>
          </a:p>
        </p:txBody>
      </p:sp>
      <p:pic>
        <p:nvPicPr>
          <p:cNvPr id="2050" name="Picture 2" descr="Weighted Co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276600"/>
            <a:ext cx="329565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685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a:t>
            </a:r>
            <a:r>
              <a:rPr lang="en-US" dirty="0"/>
              <a:t>this type of binary codes, the positional weights are not assigned. The examples of non-weighted codes are </a:t>
            </a:r>
            <a:endParaRPr lang="en-US" dirty="0" smtClean="0"/>
          </a:p>
          <a:p>
            <a:r>
              <a:rPr lang="en-US" dirty="0" smtClean="0"/>
              <a:t>Excess-3 </a:t>
            </a:r>
            <a:r>
              <a:rPr lang="en-US" dirty="0"/>
              <a:t>code and </a:t>
            </a:r>
            <a:endParaRPr lang="en-US" dirty="0" smtClean="0"/>
          </a:p>
          <a:p>
            <a:r>
              <a:rPr lang="en-US" dirty="0" smtClean="0"/>
              <a:t>Gray </a:t>
            </a:r>
            <a:r>
              <a:rPr lang="en-US" dirty="0"/>
              <a:t>code.</a:t>
            </a:r>
          </a:p>
          <a:p>
            <a:endParaRPr lang="en-US" dirty="0"/>
          </a:p>
        </p:txBody>
      </p:sp>
      <p:sp>
        <p:nvSpPr>
          <p:cNvPr id="3" name="Title 2"/>
          <p:cNvSpPr>
            <a:spLocks noGrp="1"/>
          </p:cNvSpPr>
          <p:nvPr>
            <p:ph type="title"/>
          </p:nvPr>
        </p:nvSpPr>
        <p:spPr/>
        <p:txBody>
          <a:bodyPr>
            <a:normAutofit fontScale="90000"/>
          </a:bodyPr>
          <a:lstStyle/>
          <a:p>
            <a:r>
              <a:rPr lang="en-US" b="1" dirty="0">
                <a:solidFill>
                  <a:srgbClr val="FF0000"/>
                </a:solidFill>
              </a:rPr>
              <a:t>Non-Weighted Codes</a:t>
            </a:r>
            <a:r>
              <a:rPr lang="en-US" dirty="0"/>
              <a:t/>
            </a:r>
            <a:br>
              <a:rPr lang="en-US" dirty="0"/>
            </a:br>
            <a:endParaRPr lang="en-US" dirty="0"/>
          </a:p>
        </p:txBody>
      </p:sp>
    </p:spTree>
    <p:extLst>
      <p:ext uri="{BB962C8B-B14F-4D97-AF65-F5344CB8AC3E}">
        <p14:creationId xmlns:p14="http://schemas.microsoft.com/office/powerpoint/2010/main" val="2038911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The </a:t>
            </a:r>
            <a:r>
              <a:rPr lang="en-US" dirty="0"/>
              <a:t>Excess-3 code is also called as XS-3 code. </a:t>
            </a:r>
            <a:endParaRPr lang="en-US" dirty="0" smtClean="0"/>
          </a:p>
          <a:p>
            <a:r>
              <a:rPr lang="en-US" dirty="0" smtClean="0"/>
              <a:t>It </a:t>
            </a:r>
            <a:r>
              <a:rPr lang="en-US" dirty="0"/>
              <a:t>is non-weighted code used to express decimal numbers. </a:t>
            </a:r>
            <a:endParaRPr lang="en-US" dirty="0" smtClean="0"/>
          </a:p>
          <a:p>
            <a:r>
              <a:rPr lang="en-US" dirty="0" smtClean="0"/>
              <a:t>The </a:t>
            </a:r>
            <a:r>
              <a:rPr lang="en-US" dirty="0"/>
              <a:t>Excess-3 code words are derived from the 8421 BCD code words adding (0011)</a:t>
            </a:r>
            <a:r>
              <a:rPr lang="en-US" baseline="-25000" dirty="0"/>
              <a:t>2</a:t>
            </a:r>
            <a:r>
              <a:rPr lang="en-US" dirty="0"/>
              <a:t> or (3)10 to each code word in 8421. </a:t>
            </a:r>
            <a:endParaRPr lang="en-US" dirty="0" smtClean="0"/>
          </a:p>
          <a:p>
            <a:r>
              <a:rPr lang="en-US" dirty="0" smtClean="0"/>
              <a:t>The </a:t>
            </a:r>
            <a:r>
              <a:rPr lang="en-US" dirty="0"/>
              <a:t>excess-3 codes are obtained as follows −</a:t>
            </a:r>
          </a:p>
          <a:p>
            <a:pPr marL="0" indent="0">
              <a:buNone/>
            </a:pPr>
            <a:r>
              <a:rPr lang="en-US" dirty="0"/>
              <a:t/>
            </a:r>
            <a:br>
              <a:rPr lang="en-US" dirty="0"/>
            </a:br>
            <a:endParaRPr lang="en-US" dirty="0"/>
          </a:p>
        </p:txBody>
      </p:sp>
      <p:sp>
        <p:nvSpPr>
          <p:cNvPr id="3" name="Title 2"/>
          <p:cNvSpPr>
            <a:spLocks noGrp="1"/>
          </p:cNvSpPr>
          <p:nvPr>
            <p:ph type="title"/>
          </p:nvPr>
        </p:nvSpPr>
        <p:spPr/>
        <p:txBody>
          <a:bodyPr>
            <a:normAutofit fontScale="90000"/>
          </a:bodyPr>
          <a:lstStyle/>
          <a:p>
            <a:r>
              <a:rPr lang="en-US" b="1" dirty="0">
                <a:solidFill>
                  <a:srgbClr val="FF0066"/>
                </a:solidFill>
              </a:rPr>
              <a:t>Excess-3 code</a:t>
            </a:r>
            <a:br>
              <a:rPr lang="en-US" b="1" dirty="0">
                <a:solidFill>
                  <a:srgbClr val="FF0066"/>
                </a:solidFill>
              </a:rPr>
            </a:br>
            <a:endParaRPr lang="en-US" b="1" dirty="0">
              <a:solidFill>
                <a:srgbClr val="FF0066"/>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5334000"/>
            <a:ext cx="40195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4251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098" name="Picture 2" descr="BCD to Excess-3 co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429000"/>
            <a:ext cx="4095750" cy="2695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646644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It </a:t>
            </a:r>
            <a:r>
              <a:rPr lang="en-US" dirty="0"/>
              <a:t>is the non-weighted code and it is not arithmetic codes. That means there are no specific weights assigned to the bit position</a:t>
            </a:r>
            <a:r>
              <a:rPr lang="en-US" dirty="0" smtClean="0"/>
              <a:t>.</a:t>
            </a:r>
          </a:p>
          <a:p>
            <a:r>
              <a:rPr lang="en-US" dirty="0" smtClean="0"/>
              <a:t> </a:t>
            </a:r>
            <a:r>
              <a:rPr lang="en-US" dirty="0"/>
              <a:t>It has a very special feature that, only one bit will change each time the decimal number is incremented as shown in fig. </a:t>
            </a:r>
            <a:endParaRPr lang="en-US" dirty="0" smtClean="0"/>
          </a:p>
          <a:p>
            <a:r>
              <a:rPr lang="en-US" dirty="0" smtClean="0"/>
              <a:t>As </a:t>
            </a:r>
            <a:r>
              <a:rPr lang="en-US" dirty="0"/>
              <a:t>only one bit changes at a time, the gray code is called as a unit distance code. The gray code is a cyclic code. Gray code cannot be used for arithmetic operation.</a:t>
            </a:r>
          </a:p>
          <a:p>
            <a:endParaRPr lang="en-US" dirty="0"/>
          </a:p>
        </p:txBody>
      </p:sp>
      <p:sp>
        <p:nvSpPr>
          <p:cNvPr id="3" name="Title 2"/>
          <p:cNvSpPr>
            <a:spLocks noGrp="1"/>
          </p:cNvSpPr>
          <p:nvPr>
            <p:ph type="title"/>
          </p:nvPr>
        </p:nvSpPr>
        <p:spPr/>
        <p:txBody>
          <a:bodyPr>
            <a:normAutofit fontScale="90000"/>
          </a:bodyPr>
          <a:lstStyle/>
          <a:p>
            <a:r>
              <a:rPr lang="en-US" dirty="0">
                <a:solidFill>
                  <a:schemeClr val="bg1">
                    <a:lumMod val="50000"/>
                  </a:schemeClr>
                </a:solidFill>
              </a:rPr>
              <a:t>Gray Code</a:t>
            </a:r>
            <a:br>
              <a:rPr lang="en-US" dirty="0">
                <a:solidFill>
                  <a:schemeClr val="bg1">
                    <a:lumMod val="50000"/>
                  </a:schemeClr>
                </a:solidFill>
              </a:rPr>
            </a:br>
            <a:endParaRPr lang="en-US" dirty="0">
              <a:solidFill>
                <a:schemeClr val="bg1">
                  <a:lumMod val="50000"/>
                </a:schemeClr>
              </a:solidFill>
            </a:endParaRPr>
          </a:p>
        </p:txBody>
      </p:sp>
    </p:spTree>
    <p:extLst>
      <p:ext uri="{BB962C8B-B14F-4D97-AF65-F5344CB8AC3E}">
        <p14:creationId xmlns:p14="http://schemas.microsoft.com/office/powerpoint/2010/main" val="331332766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3.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149</TotalTime>
  <Words>658</Words>
  <Application>Microsoft Office PowerPoint</Application>
  <PresentationFormat>On-screen Show (4:3)</PresentationFormat>
  <Paragraphs>84</Paragraphs>
  <Slides>14</Slides>
  <Notes>0</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Waveform</vt:lpstr>
      <vt:lpstr>Thatch</vt:lpstr>
      <vt:lpstr>Essential</vt:lpstr>
      <vt:lpstr>DIGITAL ELECTRONICS</vt:lpstr>
      <vt:lpstr>PowerPoint Presentation</vt:lpstr>
      <vt:lpstr>Advantages of Binary Code </vt:lpstr>
      <vt:lpstr>Classification of binary codes </vt:lpstr>
      <vt:lpstr>Weighted Codes </vt:lpstr>
      <vt:lpstr>Non-Weighted Codes </vt:lpstr>
      <vt:lpstr>Excess-3 code </vt:lpstr>
      <vt:lpstr>PowerPoint Presentation</vt:lpstr>
      <vt:lpstr>Gray Code </vt:lpstr>
      <vt:lpstr>PowerPoint Presentation</vt:lpstr>
      <vt:lpstr>Gray to binary coversion</vt:lpstr>
      <vt:lpstr>Example</vt:lpstr>
      <vt:lpstr>Alphanumeric codes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ELECTRONICS</dc:title>
  <dc:creator>Thilak</dc:creator>
  <cp:lastModifiedBy>Thilak</cp:lastModifiedBy>
  <cp:revision>11</cp:revision>
  <dcterms:created xsi:type="dcterms:W3CDTF">2020-09-26T04:12:19Z</dcterms:created>
  <dcterms:modified xsi:type="dcterms:W3CDTF">2020-09-26T06:46:43Z</dcterms:modified>
</cp:coreProperties>
</file>